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8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8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4EA53-8782-425B-BF79-CF7061993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37574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9225" y="4967786"/>
            <a:ext cx="8488907" cy="1583139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Материалы </a:t>
            </a:r>
            <a:r>
              <a:rPr lang="ru-RU" sz="5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проведения родительского </a:t>
            </a:r>
            <a:r>
              <a:rPr lang="ru-RU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собрания</a:t>
            </a:r>
            <a:endParaRPr lang="ru-RU" sz="5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0084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ППМС центр Пензенской области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3669" y="847203"/>
            <a:ext cx="7620000" cy="11525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i="1" dirty="0" smtClean="0">
                <a:effectLst/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b="1" i="1" dirty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  <a:t> выявить проблемные точки  в отношениях между детьми и родителями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84090" y="1941939"/>
            <a:ext cx="6914250" cy="4754562"/>
          </a:xfrm>
        </p:spPr>
        <p:txBody>
          <a:bodyPr>
            <a:normAutofit fontScale="92500" lnSpcReduction="10000"/>
          </a:bodyPr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Дети и родители  (каждый самостоятельно) дополняют фразу.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«Я сразу стану счастливее, если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«Я прошу тебя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о…»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«Я бы доверял тебе, если…»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«Я хочу, чтобы…»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«Я был бы счастлив, если…»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«Мне нравится, когда мы с родителями…»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«Мне нравится в моей маме…..»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«Мне не нравится …..»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«Я мечтаю о…»</a:t>
            </a:r>
          </a:p>
          <a:p>
            <a:pPr marL="82550" indent="0">
              <a:buFont typeface="Wingdings 2" pitchFamily="18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Совместное обсуждение проблемных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отношений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парах и выработка пути их решения.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99146" y="356781"/>
            <a:ext cx="70900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Упражнение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«Дополнить фразы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9896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0714" y="787021"/>
            <a:ext cx="7159387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i="1" dirty="0" smtClean="0">
                <a:effectLst/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b="1" i="1" dirty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  <a:t>осознать и выразить свои чувства, развить чувства сопереживания друг к другу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2573" y="1940257"/>
            <a:ext cx="6982488" cy="454243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«Мне очень обидно, когда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«Когда мы ссоримся, то 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«Мне страшно, когда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«Когда ко мне обращаются с насмешкой, то 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«Когда ко мне обращаются с угрозой, то мне хочется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«Когда ко мне обращаются со страхом, то 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чувствую…»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«Когда ко мне обращаются с уважением, 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82550" indent="0">
              <a:buFont typeface="Wingdings 2" pitchFamily="18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После заполнения совместное обсуждение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темы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парах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35874" y="321692"/>
            <a:ext cx="59981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Упражнение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«Продолжи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фразу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3971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7856" y="274637"/>
            <a:ext cx="7146593" cy="5988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Задумайтесь </a:t>
            </a:r>
            <a:r>
              <a:rPr lang="ru-RU" b="1" i="1" dirty="0" smtClean="0">
                <a:solidFill>
                  <a:srgbClr val="C00000"/>
                </a:solidFill>
              </a:rPr>
              <a:t>...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4334" y="976882"/>
            <a:ext cx="7010116" cy="5462587"/>
          </a:xfrm>
        </p:spPr>
        <p:txBody>
          <a:bodyPr>
            <a:normAutofit fontScale="85000" lnSpcReduction="20000"/>
          </a:bodyPr>
          <a:lstStyle/>
          <a:p>
            <a:pPr marL="42545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Если ребенка часто критикуют - он учится осуждать.</a:t>
            </a:r>
          </a:p>
          <a:p>
            <a:pPr marL="42545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Если ребенку часто демонстрируют враждебность - он учится драться.</a:t>
            </a:r>
          </a:p>
          <a:p>
            <a:pPr marL="42545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Если ребенка часто высмеивают - он учится быть робким.</a:t>
            </a:r>
          </a:p>
          <a:p>
            <a:pPr marL="42545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Если ребенка часто позорят - он учится чувствовать себя виноватым.</a:t>
            </a:r>
          </a:p>
          <a:p>
            <a:pPr marL="42545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Если к ребенку часто бывают снисходительны - он учится быть терпеливым.</a:t>
            </a:r>
          </a:p>
          <a:p>
            <a:pPr marL="42545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Если ребенка часто подбадривают - он учится уверенности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себе.</a:t>
            </a:r>
          </a:p>
          <a:p>
            <a:pPr marL="42545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Если ребенка часто хвалят - он учится оценивать.</a:t>
            </a:r>
          </a:p>
          <a:p>
            <a:pPr marL="42545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Если с ребенком обычно честны - он учится справедливости.</a:t>
            </a:r>
          </a:p>
          <a:p>
            <a:pPr marL="42545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Если ребенок живет с чувством безопасности - он учится верить.</a:t>
            </a:r>
          </a:p>
          <a:p>
            <a:pPr marL="42545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Если ребенка часто одобряют - он учится хорошо к себе относиться.</a:t>
            </a:r>
          </a:p>
          <a:p>
            <a:pPr marL="42545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Если ребенок живет в атмосфере дружбы и чувствует себя нужным - он учится находить в этом мире любовь.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776585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5593" y="146074"/>
            <a:ext cx="7715037" cy="135731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«Воспитываю ли я своего ребенка?»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Текст 3"/>
          <p:cNvSpPr>
            <a:spLocks noGrp="1"/>
          </p:cNvSpPr>
          <p:nvPr>
            <p:ph type="body" sz="half" idx="2"/>
          </p:nvPr>
        </p:nvSpPr>
        <p:spPr>
          <a:xfrm>
            <a:off x="1856096" y="1309971"/>
            <a:ext cx="6861412" cy="499529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Можете ли вы: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 любой момент оставить все свои дела</a:t>
            </a:r>
            <a:b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и заняться ребёнком?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Посоветоваться с ребёнком, невзирая на его возраст?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Признаться ребёнку в своей ошибке, совершённой по отношению к нему?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Извиниться перед ребёнком в случае своей неправоты?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Овладеть собой и сохранить самообладание, даже если поступок ребёнка вывел вас из себя?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Поставить себя на место ребёнка?</a:t>
            </a:r>
          </a:p>
        </p:txBody>
      </p:sp>
    </p:spTree>
    <p:extLst>
      <p:ext uri="{BB962C8B-B14F-4D97-AF65-F5344CB8AC3E}">
        <p14:creationId xmlns:p14="http://schemas.microsoft.com/office/powerpoint/2010/main" val="38596196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Текст 3"/>
          <p:cNvSpPr>
            <a:spLocks noGrp="1"/>
          </p:cNvSpPr>
          <p:nvPr>
            <p:ph type="body" sz="half" idx="2"/>
          </p:nvPr>
        </p:nvSpPr>
        <p:spPr>
          <a:xfrm>
            <a:off x="2115403" y="750627"/>
            <a:ext cx="6479275" cy="5454555"/>
          </a:xfrm>
        </p:spPr>
        <p:txBody>
          <a:bodyPr/>
          <a:lstStyle/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Рассказать ребёнку поучительный случай</a:t>
            </a:r>
            <a:b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из детства, предоставляющий вас</a:t>
            </a:r>
            <a:b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 невыгодном свете?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Всегда воздержаться от употребления слов</a:t>
            </a:r>
            <a:b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и выражений, которые могут ранить ребёнка?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Пообещать ребёнку исполнить его желание</a:t>
            </a:r>
            <a:b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за хорошее поведение?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Устоять против детских просьб и слёз,</a:t>
            </a:r>
            <a:b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если уверены, что это каприз?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Если бы придумали робота-воспитателя способного воспитывать идеально. Захотели бы вы его себе купить?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Можете ли вы требовать от ребёнка то,</a:t>
            </a:r>
            <a:b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что сами иногда не выполняете?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4934571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Текст 3"/>
          <p:cNvSpPr>
            <a:spLocks noGrp="1"/>
          </p:cNvSpPr>
          <p:nvPr>
            <p:ph type="body" sz="half" idx="2"/>
          </p:nvPr>
        </p:nvSpPr>
        <p:spPr>
          <a:xfrm>
            <a:off x="2019869" y="439075"/>
            <a:ext cx="6801490" cy="573881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 Если вы на </a:t>
            </a: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7-12 вопросов 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ответили </a:t>
            </a:r>
            <a:r>
              <a:rPr lang="ru-RU" altLang="ru-RU" sz="2200" b="1" i="1" dirty="0" smtClean="0">
                <a:latin typeface="Times New Roman" pitchFamily="18" charset="0"/>
                <a:cs typeface="Times New Roman" pitchFamily="18" charset="0"/>
              </a:rPr>
              <a:t>«Могу»</a:t>
            </a: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 это значит, что ребёнок – самая большая ценность</a:t>
            </a:r>
            <a:b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в вашей жизни. Вы стремитесь не только понять,</a:t>
            </a:r>
            <a:b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но и узнать его, относитесь к нему с уважением. Следите за постоянной линией поведения. Вы можете надеяться на хорошие результаты.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 Если вы ответили </a:t>
            </a:r>
            <a:r>
              <a:rPr lang="ru-RU" altLang="ru-RU" sz="2200" b="1" i="1" dirty="0" smtClean="0">
                <a:latin typeface="Times New Roman" pitchFamily="18" charset="0"/>
                <a:cs typeface="Times New Roman" pitchFamily="18" charset="0"/>
              </a:rPr>
              <a:t>«Могу»</a:t>
            </a: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5-7 вопросов 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– забота</a:t>
            </a:r>
            <a:b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о ребёнке для вас вопрос важный. Вы имеете способности воспитателя, но на практике их применяете непоследовательно. Порой вы очень строги, или же чересчур добры. Вам следует серьёзно задуматься над своим подходом к воспитанию ребёнка.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 Если 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вы ответили </a:t>
            </a:r>
            <a:r>
              <a:rPr lang="ru-RU" altLang="ru-RU" sz="2200" b="1" i="1" dirty="0">
                <a:latin typeface="Times New Roman" pitchFamily="18" charset="0"/>
                <a:cs typeface="Times New Roman" pitchFamily="18" charset="0"/>
              </a:rPr>
              <a:t>«Могу»</a:t>
            </a:r>
            <a:r>
              <a:rPr lang="ru-RU" alt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altLang="ru-RU" sz="2200" b="1" dirty="0">
                <a:latin typeface="Times New Roman" pitchFamily="18" charset="0"/>
                <a:cs typeface="Times New Roman" pitchFamily="18" charset="0"/>
              </a:rPr>
              <a:t>1-4 вопроса 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вас серьёзная проблема с воспитанием ребёнка. Вам недостаёт либо знаний, либо желания, стремления сделать ребёнка культурной личностью. Советуем обратиться к психологам, специальной литературе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20270735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37982" y="961900"/>
            <a:ext cx="7010116" cy="5329717"/>
          </a:xfrm>
        </p:spPr>
        <p:txBody>
          <a:bodyPr>
            <a:normAutofit fontScale="92500"/>
          </a:bodyPr>
          <a:lstStyle/>
          <a:p>
            <a:pPr marL="95250" indent="-12700">
              <a:buFont typeface="Wingdings 2" pitchFamily="18" charset="2"/>
              <a:buNone/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Ответьте себе на вопрос: </a:t>
            </a:r>
          </a:p>
          <a:p>
            <a:pPr marL="425450" indent="-342900">
              <a:buFont typeface="Wingdings" panose="05000000000000000000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Действительно ли я хорошо  знаю и понимаю своего ребенка?</a:t>
            </a:r>
          </a:p>
          <a:p>
            <a:pPr marL="425450" indent="-342900">
              <a:buFont typeface="Wingdings" panose="05000000000000000000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Знаете ли Вы, чем увлекается, интересуется ваш ребенок?</a:t>
            </a:r>
          </a:p>
          <a:p>
            <a:pPr marL="425450" indent="-342900">
              <a:buFont typeface="Wingdings" panose="05000000000000000000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Есть ли у Вас общие с ребенком увлечения, которые ему нравятся? </a:t>
            </a:r>
          </a:p>
          <a:p>
            <a:pPr marL="425450" indent="-342900">
              <a:buFont typeface="Wingdings" panose="05000000000000000000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Достаточно ли времени я уделяю своему ребенку?</a:t>
            </a:r>
          </a:p>
          <a:p>
            <a:pPr marL="425450" indent="-342900">
              <a:buFont typeface="Wingdings" panose="05000000000000000000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Достаточно ли любви получает мой ребенок?</a:t>
            </a:r>
          </a:p>
          <a:p>
            <a:pPr marL="425450" indent="-342900">
              <a:buFont typeface="Wingdings" panose="05000000000000000000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Какая любимая книга, фильм вашего ребенка?</a:t>
            </a:r>
          </a:p>
          <a:p>
            <a:pPr marL="425450" indent="-342900">
              <a:buFont typeface="Wingdings" panose="05000000000000000000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Знаете ли Вы, что сильно огорчает и радует Вашего ребенка?</a:t>
            </a:r>
          </a:p>
          <a:p>
            <a:pPr marL="425450" indent="-342900">
              <a:buFont typeface="Wingdings" panose="05000000000000000000" pitchFamily="2" charset="2"/>
              <a:buChar char="§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Смогу ли я подготовить его к самостоятельной взрослой жизни?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392072" y="294396"/>
            <a:ext cx="7751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indent="-12700" algn="ctr">
              <a:buFont typeface="Wingdings 2" pitchFamily="18" charset="2"/>
              <a:buNone/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Опросник для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родителей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«Какой я родитель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?»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0335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sz="half" idx="1"/>
          </p:nvPr>
        </p:nvSpPr>
        <p:spPr>
          <a:xfrm>
            <a:off x="1937982" y="671086"/>
            <a:ext cx="6906620" cy="57388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Отчего у него мгновенно портится настроение,</a:t>
            </a:r>
            <a:b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и что ему по плечу?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Что больше всего волнует вашего ребенка, и какие негативные эмоции вызывает?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С чем ему никогда не справиться, во что он верит</a:t>
            </a:r>
            <a:b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и в чем сомневается и т. д.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Чем он живет, кого и за что любит?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Знаете ли Вы, сколько времени в день проводит</a:t>
            </a:r>
            <a:b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Ваш ребенок в Интернете?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Знаете ли Вы, на какие сайты чаще всего «заходит» Ваш ребенок?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200" dirty="0" smtClean="0"/>
              <a:t> 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Какой я родитель?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Какое место я занимаю в воспитании ребенка?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Справляюсь ли я со своим обязанностями и задачами?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6908052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9994" y="1064525"/>
            <a:ext cx="6567606" cy="125559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i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effectLst/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осознание </a:t>
            </a:r>
            <a: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  <a:t>собственной индивидуальности, изменение отношения взаимодействия в позитивную сторону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9522" y="2552133"/>
            <a:ext cx="6588457" cy="3179928"/>
          </a:xfrm>
        </p:spPr>
        <p:txBody>
          <a:bodyPr/>
          <a:lstStyle/>
          <a:p>
            <a:pPr marL="82550" indent="0" algn="just">
              <a:buFont typeface="Wingdings 2" pitchFamily="18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родители каждый для себя рисуют солнце (круг с лучами). В центре круга дети пишут «Я», родители «Мой ребенок». Каждый лучик это какое-то  качество, присущее ребенку.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течение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минут каждый пишет то, что считает нужным. Затем пары сравнивают свои рисунки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9522" y="485744"/>
            <a:ext cx="63257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Упражнение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«Солнышко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9118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674" y="454475"/>
            <a:ext cx="6902355" cy="2493441"/>
          </a:xfrm>
        </p:spPr>
        <p:txBody>
          <a:bodyPr/>
          <a:lstStyle/>
          <a:p>
            <a:pPr marL="82550" indent="0" algn="just">
              <a:buFont typeface="Wingdings 2" pitchFamily="18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Затем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дети и родители берут  второй лист бумаги и, каждый рисует второе солнце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центре круга родители пишут «Я», дети пишут «Моя мама» или «Мой папа». Затем пары сравнивают и обсуждают свои рисунки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pic>
        <p:nvPicPr>
          <p:cNvPr id="1026" name="Picture 2" descr="https://avatars.mds.yandex.net/get-pdb/1890546/e09839f9-ba78-4e33-b823-855a02ee3b9e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407" y="2538484"/>
            <a:ext cx="5595580" cy="41966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3423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8924" y="513995"/>
            <a:ext cx="7042245" cy="5691187"/>
          </a:xfrm>
        </p:spPr>
        <p:txBody>
          <a:bodyPr>
            <a:normAutofit lnSpcReduction="10000"/>
          </a:bodyPr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Вопросы для обсуждения: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Задумывались ли вы раньше о тех качествах,  которыми вы обладаете?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Трудно ли было написать свои личностные качества?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Что труднее было написать или проговорить?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Какие чувства  испытали, когда проговаривали свои личностные качества?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Приятно ли было говорить о своих достоинствах?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На чем основаны мои реакции и вкусы?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Нравится ли мне мой характер?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Могу ли я что-либо изменить в моем характере?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Помогают ли особенности моего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характера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мешают при взаимодействии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7575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471</Words>
  <Application>Microsoft Office PowerPoint</Application>
  <PresentationFormat>Экран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Материалы для проведения родительского собрания</vt:lpstr>
      <vt:lpstr>Тест «Воспитываю ли я своего ребенка?»</vt:lpstr>
      <vt:lpstr>Презентация PowerPoint</vt:lpstr>
      <vt:lpstr>Презентация PowerPoint</vt:lpstr>
      <vt:lpstr>Презентация PowerPoint</vt:lpstr>
      <vt:lpstr>Презентация PowerPoint</vt:lpstr>
      <vt:lpstr>  Цель: осознание собственной индивидуальности, изменение отношения взаимодействия в позитивную сторону. </vt:lpstr>
      <vt:lpstr>Презентация PowerPoint</vt:lpstr>
      <vt:lpstr>Презентация PowerPoint</vt:lpstr>
      <vt:lpstr>Цель: выявить проблемные точки  в отношениях между детьми и родителями.</vt:lpstr>
      <vt:lpstr>Цель: осознать и выразить свои чувства, развить чувства сопереживания друг к другу.</vt:lpstr>
      <vt:lpstr>Задумайтесь ...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Admin</cp:lastModifiedBy>
  <cp:revision>42</cp:revision>
  <dcterms:created xsi:type="dcterms:W3CDTF">2014-11-21T11:00:06Z</dcterms:created>
  <dcterms:modified xsi:type="dcterms:W3CDTF">2021-01-18T08:26:00Z</dcterms:modified>
</cp:coreProperties>
</file>